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75" r:id="rId4"/>
    <p:sldId id="265" r:id="rId5"/>
    <p:sldId id="268" r:id="rId6"/>
    <p:sldId id="267" r:id="rId7"/>
    <p:sldId id="261" r:id="rId8"/>
    <p:sldId id="264" r:id="rId9"/>
    <p:sldId id="270" r:id="rId10"/>
    <p:sldId id="262" r:id="rId11"/>
    <p:sldId id="257" r:id="rId12"/>
    <p:sldId id="259" r:id="rId13"/>
    <p:sldId id="258" r:id="rId14"/>
    <p:sldId id="263" r:id="rId15"/>
    <p:sldId id="26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0155" autoAdjust="0"/>
  </p:normalViewPr>
  <p:slideViewPr>
    <p:cSldViewPr snapToGrid="0" snapToObjects="1">
      <p:cViewPr varScale="1">
        <p:scale>
          <a:sx n="51" d="100"/>
          <a:sy n="51" d="100"/>
        </p:scale>
        <p:origin x="-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E6B4B-1A45-8142-8662-E3D7DE5712A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53890-64C0-CC41-9991-AD06835AD99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31.10. 2011: Wir sollten</a:t>
            </a:r>
            <a:r>
              <a:rPr lang="de-DE" baseline="0" dirty="0" smtClean="0"/>
              <a:t> die 7 Mia Marke knacken....</a:t>
            </a:r>
            <a:endParaRPr lang="de-DE" baseline="0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53890-64C0-CC41-9991-AD06835AD995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2E16D-5CBF-FE49-9AE4-2C21764EEC4E}" type="datetimeFigureOut">
              <a:rPr lang="de-DE" smtClean="0"/>
              <a:pPr/>
              <a:t>05.10.2011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19A4A-C4D9-1647-B918-EC99BBBF659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5000" b="1" dirty="0" smtClean="0"/>
              <a:t> Die globale Energiekrise?</a:t>
            </a:r>
            <a:endParaRPr lang="de-DE" sz="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35764" y="277389"/>
            <a:ext cx="8236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Atomenergie </a:t>
            </a:r>
          </a:p>
          <a:p>
            <a:r>
              <a:rPr lang="de-DE" sz="2000" b="1" dirty="0" smtClean="0"/>
              <a:t>Eine Gefahr für die Menschheit? Oder ein Ausweg aus der Energiekrise??</a:t>
            </a:r>
          </a:p>
        </p:txBody>
      </p:sp>
      <p:grpSp>
        <p:nvGrpSpPr>
          <p:cNvPr id="2" name="Gruppierung 11"/>
          <p:cNvGrpSpPr/>
          <p:nvPr/>
        </p:nvGrpSpPr>
        <p:grpSpPr>
          <a:xfrm>
            <a:off x="335764" y="1152565"/>
            <a:ext cx="6786948" cy="4293688"/>
            <a:chOff x="335764" y="831387"/>
            <a:chExt cx="6786948" cy="4293688"/>
          </a:xfrm>
        </p:grpSpPr>
        <p:pic>
          <p:nvPicPr>
            <p:cNvPr id="9" name="Bild 8" descr="Tschernobyl1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764" y="831387"/>
              <a:ext cx="6786948" cy="4293688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335764" y="831387"/>
              <a:ext cx="3353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Tschernobyl</a:t>
              </a:r>
              <a:r>
                <a:rPr lang="en-GB" dirty="0" smtClean="0"/>
                <a:t> (Ukraine) 1986</a:t>
              </a:r>
              <a:endParaRPr lang="en-GB" dirty="0"/>
            </a:p>
          </p:txBody>
        </p:sp>
      </p:grpSp>
      <p:grpSp>
        <p:nvGrpSpPr>
          <p:cNvPr id="3" name="Gruppierung 12"/>
          <p:cNvGrpSpPr/>
          <p:nvPr/>
        </p:nvGrpSpPr>
        <p:grpSpPr>
          <a:xfrm>
            <a:off x="2540000" y="2004483"/>
            <a:ext cx="6032500" cy="4521200"/>
            <a:chOff x="2540000" y="2004483"/>
            <a:chExt cx="6032500" cy="4521200"/>
          </a:xfrm>
        </p:grpSpPr>
        <p:pic>
          <p:nvPicPr>
            <p:cNvPr id="8" name="Bild 7" descr="Fukushima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0000" y="2004483"/>
              <a:ext cx="6032500" cy="4521200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2540000" y="2004483"/>
              <a:ext cx="3353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Fukushima (Japan) 2011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525573"/>
            <a:ext cx="83356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Bevölkerungswachstum</a:t>
            </a:r>
          </a:p>
          <a:p>
            <a:endParaRPr lang="de-DE" sz="1000" b="1" dirty="0" smtClean="0"/>
          </a:p>
          <a:p>
            <a:endParaRPr lang="de-DE" sz="1000" b="1" dirty="0" smtClean="0"/>
          </a:p>
          <a:p>
            <a:endParaRPr lang="de-DE" sz="2200" dirty="0" smtClean="0"/>
          </a:p>
          <a:p>
            <a:endParaRPr lang="de-DE" sz="2200" dirty="0" smtClean="0"/>
          </a:p>
        </p:txBody>
      </p:sp>
      <p:pic>
        <p:nvPicPr>
          <p:cNvPr id="5" name="Bild 4" descr="BV_Wachstu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57" y="1440745"/>
            <a:ext cx="8342603" cy="4836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525573"/>
            <a:ext cx="83356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Bevölkerungswachstum</a:t>
            </a:r>
          </a:p>
          <a:p>
            <a:endParaRPr lang="de-DE" sz="1000" b="1" dirty="0" smtClean="0"/>
          </a:p>
          <a:p>
            <a:endParaRPr lang="de-DE" sz="1000" b="1" dirty="0" smtClean="0"/>
          </a:p>
          <a:p>
            <a:endParaRPr lang="de-DE" sz="2200" dirty="0" smtClean="0"/>
          </a:p>
          <a:p>
            <a:endParaRPr lang="de-DE" sz="2200" dirty="0" smtClean="0"/>
          </a:p>
        </p:txBody>
      </p:sp>
      <p:pic>
        <p:nvPicPr>
          <p:cNvPr id="7" name="Bild 6" descr="BV_vorChr.png"/>
          <p:cNvPicPr>
            <a:picLocks noChangeAspect="1"/>
          </p:cNvPicPr>
          <p:nvPr/>
        </p:nvPicPr>
        <p:blipFill>
          <a:blip r:embed="rId3"/>
          <a:srcRect b="48229"/>
          <a:stretch>
            <a:fillRect/>
          </a:stretch>
        </p:blipFill>
        <p:spPr>
          <a:xfrm>
            <a:off x="408753" y="1440745"/>
            <a:ext cx="8231955" cy="4632545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08753" y="5927300"/>
            <a:ext cx="8231955" cy="7847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18974" y="248192"/>
            <a:ext cx="865678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/>
              <a:t>Schon heute müssen 1.6 Milliarden Menschen in Entwicklungsländern ohne Energie auskommen! </a:t>
            </a:r>
          </a:p>
          <a:p>
            <a:pPr algn="ctr"/>
            <a:endParaRPr lang="de-DE" sz="1000" b="1" dirty="0" smtClean="0"/>
          </a:p>
          <a:p>
            <a:pPr algn="ctr"/>
            <a:endParaRPr lang="de-DE" sz="3000" b="1" dirty="0" smtClean="0"/>
          </a:p>
          <a:p>
            <a:pPr algn="ctr"/>
            <a:endParaRPr lang="de-DE" sz="2000" b="1" dirty="0" smtClean="0"/>
          </a:p>
          <a:p>
            <a:pPr algn="ctr"/>
            <a:endParaRPr lang="de-DE" sz="2200" dirty="0" smtClean="0"/>
          </a:p>
          <a:p>
            <a:pPr algn="ctr"/>
            <a:endParaRPr lang="de-DE" sz="2200" dirty="0" smtClean="0"/>
          </a:p>
          <a:p>
            <a:pPr algn="ctr"/>
            <a:endParaRPr lang="de-DE" sz="2200" dirty="0" smtClean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470" y="1348504"/>
            <a:ext cx="7123963" cy="5342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525573"/>
            <a:ext cx="8335621" cy="8571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Bevölkerungswachstum</a:t>
            </a:r>
            <a:endParaRPr lang="de-DE" sz="1000" b="1" dirty="0" smtClean="0"/>
          </a:p>
          <a:p>
            <a:endParaRPr lang="de-DE" sz="1000" dirty="0" smtClean="0"/>
          </a:p>
          <a:p>
            <a:r>
              <a:rPr lang="de-DE" sz="2200" dirty="0" smtClean="0"/>
              <a:t>2011: quasi 7 Milliarden</a:t>
            </a:r>
          </a:p>
          <a:p>
            <a:r>
              <a:rPr lang="de-DE" sz="2200" dirty="0" smtClean="0"/>
              <a:t>2025: 8 Milliarden</a:t>
            </a:r>
          </a:p>
          <a:p>
            <a:r>
              <a:rPr lang="de-DE" sz="2200" dirty="0" smtClean="0"/>
              <a:t>2050: 9.2 Milliarden</a:t>
            </a:r>
          </a:p>
          <a:p>
            <a:endParaRPr lang="de-DE" sz="2200" dirty="0" smtClean="0"/>
          </a:p>
          <a:p>
            <a:r>
              <a:rPr lang="de-DE" sz="3000" b="1" dirty="0" smtClean="0"/>
              <a:t>Erdölreserven</a:t>
            </a:r>
          </a:p>
          <a:p>
            <a:endParaRPr lang="de-DE" sz="1000" b="1" dirty="0" smtClean="0"/>
          </a:p>
          <a:p>
            <a:r>
              <a:rPr lang="de-DE" sz="2200" dirty="0" smtClean="0"/>
              <a:t>Sind </a:t>
            </a:r>
            <a:r>
              <a:rPr lang="de-DE" sz="2200" b="1" dirty="0" smtClean="0"/>
              <a:t>endlich</a:t>
            </a:r>
            <a:r>
              <a:rPr lang="de-DE" sz="2200" dirty="0" smtClean="0"/>
              <a:t>. Wie lange werden sie noch halten??</a:t>
            </a:r>
          </a:p>
          <a:p>
            <a:endParaRPr lang="de-DE" sz="500" dirty="0" smtClean="0"/>
          </a:p>
          <a:p>
            <a:endParaRPr lang="de-DE" sz="500" dirty="0" smtClean="0"/>
          </a:p>
          <a:p>
            <a:endParaRPr lang="de-DE" sz="500" dirty="0" smtClean="0"/>
          </a:p>
          <a:p>
            <a:endParaRPr lang="de-DE" sz="500" smtClean="0"/>
          </a:p>
          <a:p>
            <a:endParaRPr lang="de-DE" sz="500" smtClean="0"/>
          </a:p>
          <a:p>
            <a:r>
              <a:rPr lang="de-DE" sz="2200" dirty="0" smtClean="0"/>
              <a:t>In 10-15 Jahren werden wir ½ des weltweit verfügbaren Erdöls aufgebraucht haben! (Spiegel online 2007)</a:t>
            </a:r>
          </a:p>
          <a:p>
            <a:endParaRPr lang="de-DE" sz="2200" dirty="0" smtClean="0"/>
          </a:p>
          <a:p>
            <a:r>
              <a:rPr lang="de-DE" sz="2200" dirty="0" smtClean="0"/>
              <a:t>„40 </a:t>
            </a:r>
            <a:r>
              <a:rPr lang="de-DE" sz="2200" dirty="0" err="1" smtClean="0"/>
              <a:t>years</a:t>
            </a:r>
            <a:r>
              <a:rPr lang="de-DE" sz="2200" dirty="0" smtClean="0"/>
              <a:t> of </a:t>
            </a:r>
            <a:r>
              <a:rPr lang="de-DE" sz="2200" dirty="0" err="1" smtClean="0"/>
              <a:t>oil</a:t>
            </a:r>
            <a:r>
              <a:rPr lang="de-DE" sz="2200" dirty="0" smtClean="0"/>
              <a:t> and 65 </a:t>
            </a:r>
            <a:r>
              <a:rPr lang="de-DE" sz="2200" dirty="0" err="1" smtClean="0"/>
              <a:t>years</a:t>
            </a:r>
            <a:r>
              <a:rPr lang="de-DE" sz="2200" dirty="0" smtClean="0"/>
              <a:t> of gas </a:t>
            </a:r>
            <a:r>
              <a:rPr lang="de-DE" sz="2200" dirty="0" err="1" smtClean="0"/>
              <a:t>left</a:t>
            </a:r>
            <a:r>
              <a:rPr lang="de-DE" sz="2200" dirty="0" smtClean="0"/>
              <a:t>!“ (</a:t>
            </a:r>
            <a:r>
              <a:rPr lang="de-DE" sz="2200" dirty="0" err="1" smtClean="0"/>
              <a:t>bionomicfuels.com</a:t>
            </a:r>
            <a:r>
              <a:rPr lang="de-DE" sz="2200" dirty="0" smtClean="0"/>
              <a:t> 2010)</a:t>
            </a:r>
          </a:p>
          <a:p>
            <a:endParaRPr lang="de-DE" sz="2200" dirty="0" smtClean="0"/>
          </a:p>
          <a:p>
            <a:r>
              <a:rPr lang="de-DE" sz="2200" dirty="0" smtClean="0"/>
              <a:t>Je nach Quelle gehen Schätzungen stark auseinander:</a:t>
            </a:r>
          </a:p>
          <a:p>
            <a:r>
              <a:rPr lang="de-DE" sz="2200" dirty="0" smtClean="0"/>
              <a:t>35 bis 100 Jahre!!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3000" b="1" dirty="0" smtClean="0"/>
          </a:p>
          <a:p>
            <a:endParaRPr lang="de-DE" sz="2000" b="1" dirty="0" smtClean="0"/>
          </a:p>
          <a:p>
            <a:endParaRPr lang="de-DE" sz="2200" dirty="0" smtClean="0"/>
          </a:p>
          <a:p>
            <a:endParaRPr lang="de-DE" sz="2200" dirty="0" smtClean="0"/>
          </a:p>
          <a:p>
            <a:endParaRPr lang="de-DE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102202"/>
            <a:ext cx="83356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Fazit:</a:t>
            </a:r>
          </a:p>
          <a:p>
            <a:endParaRPr lang="de-DE" sz="1000" b="1" dirty="0" smtClean="0"/>
          </a:p>
          <a:p>
            <a:endParaRPr lang="de-DE" sz="1000" b="1" dirty="0" smtClean="0"/>
          </a:p>
          <a:p>
            <a:r>
              <a:rPr lang="de-DE" sz="3000" b="1" dirty="0" smtClean="0"/>
              <a:t>Die Weltbevölkerung wächst weiter!!</a:t>
            </a:r>
          </a:p>
          <a:p>
            <a:r>
              <a:rPr lang="de-DE" sz="3000" b="1" dirty="0" smtClean="0"/>
              <a:t>Die Energieressourcen werden immer knapper!!</a:t>
            </a:r>
          </a:p>
          <a:p>
            <a:endParaRPr lang="de-DE" sz="3000" b="1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540135" y="2048228"/>
            <a:ext cx="81540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3000" dirty="0" smtClean="0"/>
          </a:p>
          <a:p>
            <a:pPr>
              <a:buFont typeface="Wingdings" pitchFamily="32" charset="2"/>
              <a:buChar char="à"/>
            </a:pPr>
            <a:r>
              <a:rPr lang="de-DE" sz="3000" dirty="0" smtClean="0">
                <a:sym typeface="Wingdings"/>
              </a:rPr>
              <a:t>Stehen wir vor einer globalen Energie-Krise?</a:t>
            </a:r>
          </a:p>
          <a:p>
            <a:endParaRPr lang="de-DE" sz="3000" dirty="0" smtClean="0">
              <a:sym typeface="Wingdings"/>
            </a:endParaRPr>
          </a:p>
          <a:p>
            <a:pPr>
              <a:buFont typeface="Wingdings" pitchFamily="32" charset="2"/>
              <a:buChar char="à"/>
            </a:pPr>
            <a:r>
              <a:rPr lang="de-DE" sz="3000" dirty="0" smtClean="0">
                <a:sym typeface="Wingdings"/>
              </a:rPr>
              <a:t>Woher werden wir in Zukunft unsere Treibstoffe und unseren Strom beziehen?</a:t>
            </a:r>
          </a:p>
          <a:p>
            <a:endParaRPr lang="de-DE" sz="3000" dirty="0" smtClean="0">
              <a:sym typeface="Wingdings"/>
            </a:endParaRPr>
          </a:p>
          <a:p>
            <a:pPr>
              <a:buFont typeface="Wingdings" pitchFamily="32" charset="2"/>
              <a:buChar char="à"/>
            </a:pPr>
            <a:r>
              <a:rPr lang="de-DE" sz="3000" dirty="0" smtClean="0">
                <a:sym typeface="Wingdings"/>
              </a:rPr>
              <a:t>Welche Energie-Formen sind vielversprechend im Hinblick auf die Zukunft?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102202"/>
            <a:ext cx="8335621" cy="7263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Nächste Arbeitsschritte</a:t>
            </a:r>
          </a:p>
          <a:p>
            <a:endParaRPr lang="de-DE" sz="3000" b="1" dirty="0" smtClean="0"/>
          </a:p>
          <a:p>
            <a:pPr marL="514350" indent="-514350">
              <a:buAutoNum type="arabicPeriod"/>
            </a:pPr>
            <a:r>
              <a:rPr lang="de-DE" sz="2200" b="1" dirty="0" smtClean="0"/>
              <a:t>Brainstorming: </a:t>
            </a:r>
          </a:p>
          <a:p>
            <a:pPr marL="514350" indent="-514350">
              <a:buFontTx/>
              <a:buChar char="-"/>
            </a:pPr>
            <a:r>
              <a:rPr lang="de-DE" sz="2200" dirty="0" smtClean="0"/>
              <a:t>Welche Energieformen sind vielversprechend für unsere Zukunft?</a:t>
            </a:r>
          </a:p>
          <a:p>
            <a:pPr marL="514350" indent="-514350">
              <a:buFontTx/>
              <a:buChar char="-"/>
            </a:pPr>
            <a:r>
              <a:rPr lang="de-DE" sz="2200" dirty="0" smtClean="0"/>
              <a:t>Welches sind die Vorteile/ Nachteile dieser Energieformen?</a:t>
            </a:r>
          </a:p>
          <a:p>
            <a:pPr marL="514350" indent="-514350">
              <a:buFontTx/>
              <a:buChar char="-"/>
            </a:pPr>
            <a:endParaRPr lang="de-DE" sz="2200" dirty="0" smtClean="0"/>
          </a:p>
          <a:p>
            <a:pPr marL="514350" indent="-514350">
              <a:buFontTx/>
              <a:buChar char="-"/>
            </a:pPr>
            <a:endParaRPr lang="de-DE" sz="2200" dirty="0" smtClean="0"/>
          </a:p>
          <a:p>
            <a:pPr marL="514350" indent="-514350"/>
            <a:r>
              <a:rPr lang="de-DE" sz="2200" b="1" dirty="0" smtClean="0"/>
              <a:t>2. Gruppenbildung:</a:t>
            </a:r>
          </a:p>
          <a:p>
            <a:pPr marL="514350" indent="-514350"/>
            <a:endParaRPr lang="de-DE" sz="2200" dirty="0" smtClean="0"/>
          </a:p>
          <a:p>
            <a:pPr marL="514350" indent="-514350"/>
            <a:r>
              <a:rPr lang="de-DE" sz="2200" dirty="0" smtClean="0"/>
              <a:t>Wir entscheiden uns für 5 Energieformen</a:t>
            </a:r>
          </a:p>
          <a:p>
            <a:pPr marL="514350" indent="-514350">
              <a:buFont typeface="Wingdings" pitchFamily="32" charset="2"/>
              <a:buChar char="à"/>
            </a:pPr>
            <a:r>
              <a:rPr lang="de-DE" sz="2200" dirty="0" smtClean="0">
                <a:sym typeface="Wingdings"/>
              </a:rPr>
              <a:t>Sie bilden 5 Gruppen!</a:t>
            </a:r>
          </a:p>
          <a:p>
            <a:pPr marL="514350" indent="-514350"/>
            <a:endParaRPr lang="de-DE" sz="2200" dirty="0" smtClean="0">
              <a:sym typeface="Wingdings"/>
            </a:endParaRPr>
          </a:p>
          <a:p>
            <a:pPr marL="514350" indent="-514350"/>
            <a:r>
              <a:rPr lang="de-DE" sz="2200" dirty="0" smtClean="0">
                <a:sym typeface="Wingdings"/>
              </a:rPr>
              <a:t>Vorgaben: </a:t>
            </a:r>
          </a:p>
          <a:p>
            <a:pPr marL="514350" indent="-514350"/>
            <a:r>
              <a:rPr lang="de-DE" sz="2200" dirty="0" smtClean="0">
                <a:sym typeface="Wingdings"/>
              </a:rPr>
              <a:t>Zwei 4er Gruppen und drei 5er Gruppen!</a:t>
            </a:r>
          </a:p>
          <a:p>
            <a:pPr marL="514350" indent="-514350"/>
            <a:r>
              <a:rPr lang="de-DE" sz="2200" dirty="0" smtClean="0">
                <a:sym typeface="Wingdings"/>
              </a:rPr>
              <a:t>Zwei IB Lernende pro Gruppe/ 2-3 TG Lernende pro Gruppe!</a:t>
            </a:r>
            <a:endParaRPr lang="de-DE" sz="2200" dirty="0" smtClean="0"/>
          </a:p>
          <a:p>
            <a:endParaRPr lang="de-DE" sz="3000" b="1" dirty="0" smtClean="0"/>
          </a:p>
          <a:p>
            <a:endParaRPr lang="de-DE" sz="3000" b="1" dirty="0" smtClean="0"/>
          </a:p>
          <a:p>
            <a:endParaRPr lang="de-DE" sz="3000" b="1" dirty="0" smtClean="0"/>
          </a:p>
          <a:p>
            <a:endParaRPr lang="de-DE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102202"/>
            <a:ext cx="8335621" cy="7263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Nächste Arbeitsschritte</a:t>
            </a:r>
          </a:p>
          <a:p>
            <a:endParaRPr lang="de-DE" sz="3000" b="1" dirty="0" smtClean="0"/>
          </a:p>
          <a:p>
            <a:pPr marL="514350" indent="-514350">
              <a:buAutoNum type="arabicPeriod"/>
            </a:pPr>
            <a:r>
              <a:rPr lang="de-DE" sz="2200" b="1" dirty="0" smtClean="0"/>
              <a:t>Brainstorming: </a:t>
            </a:r>
          </a:p>
          <a:p>
            <a:pPr marL="514350" indent="-514350">
              <a:buFontTx/>
              <a:buChar char="-"/>
            </a:pPr>
            <a:r>
              <a:rPr lang="de-DE" sz="2200" dirty="0" smtClean="0"/>
              <a:t>Welche Energieformen sind vielversprechend für unsere Zukunft?</a:t>
            </a:r>
          </a:p>
          <a:p>
            <a:pPr marL="514350" indent="-514350">
              <a:buFontTx/>
              <a:buChar char="-"/>
            </a:pPr>
            <a:r>
              <a:rPr lang="de-DE" sz="2200" dirty="0" smtClean="0"/>
              <a:t>Welches sind die Vorteile/ Nachteile dieser Energieformen?</a:t>
            </a:r>
          </a:p>
          <a:p>
            <a:pPr marL="514350" indent="-514350">
              <a:buFontTx/>
              <a:buChar char="-"/>
            </a:pPr>
            <a:endParaRPr lang="de-DE" sz="2200" dirty="0" smtClean="0"/>
          </a:p>
          <a:p>
            <a:pPr marL="514350" indent="-514350">
              <a:buFontTx/>
              <a:buChar char="-"/>
            </a:pPr>
            <a:endParaRPr lang="de-DE" sz="2200" dirty="0" smtClean="0"/>
          </a:p>
          <a:p>
            <a:pPr marL="514350" indent="-514350"/>
            <a:r>
              <a:rPr lang="de-DE" sz="2200" dirty="0" smtClean="0"/>
              <a:t>2. Gruppenbildung:</a:t>
            </a:r>
          </a:p>
          <a:p>
            <a:pPr marL="514350" indent="-514350"/>
            <a:endParaRPr lang="de-DE" sz="2200" dirty="0" smtClean="0"/>
          </a:p>
          <a:p>
            <a:pPr marL="514350" indent="-514350"/>
            <a:r>
              <a:rPr lang="de-DE" sz="2200" dirty="0" smtClean="0"/>
              <a:t>Wir entscheiden uns für 5 Energieformen</a:t>
            </a:r>
          </a:p>
          <a:p>
            <a:pPr marL="514350" indent="-514350">
              <a:buFont typeface="Wingdings" pitchFamily="32" charset="2"/>
              <a:buChar char="à"/>
            </a:pPr>
            <a:r>
              <a:rPr lang="de-DE" sz="2200" dirty="0" smtClean="0">
                <a:sym typeface="Wingdings"/>
              </a:rPr>
              <a:t>Sie bilden 5 Gruppen!</a:t>
            </a:r>
          </a:p>
          <a:p>
            <a:pPr marL="514350" indent="-514350"/>
            <a:endParaRPr lang="de-DE" sz="2200" dirty="0" smtClean="0">
              <a:sym typeface="Wingdings"/>
            </a:endParaRPr>
          </a:p>
          <a:p>
            <a:pPr marL="514350" indent="-514350"/>
            <a:r>
              <a:rPr lang="de-DE" sz="2200" dirty="0" smtClean="0">
                <a:sym typeface="Wingdings"/>
              </a:rPr>
              <a:t>Vorgaben: </a:t>
            </a:r>
          </a:p>
          <a:p>
            <a:pPr marL="514350" indent="-514350"/>
            <a:r>
              <a:rPr lang="de-DE" sz="2200" dirty="0" smtClean="0">
                <a:sym typeface="Wingdings"/>
              </a:rPr>
              <a:t>Zwei 4er Gruppen und drei 5er Gruppen!</a:t>
            </a:r>
          </a:p>
          <a:p>
            <a:pPr marL="514350" indent="-514350"/>
            <a:r>
              <a:rPr lang="de-DE" sz="2200" dirty="0" smtClean="0">
                <a:sym typeface="Wingdings"/>
              </a:rPr>
              <a:t>Zwei IB Lernende pro Gruppe/ 2-3 TG Lernende </a:t>
            </a:r>
            <a:r>
              <a:rPr lang="de-DE" sz="2200" smtClean="0">
                <a:sym typeface="Wingdings"/>
              </a:rPr>
              <a:t>pro Gruppe!</a:t>
            </a:r>
            <a:endParaRPr lang="de-DE" sz="2200" smtClean="0"/>
          </a:p>
          <a:p>
            <a:endParaRPr lang="de-DE" sz="3000" b="1" dirty="0" smtClean="0"/>
          </a:p>
          <a:p>
            <a:endParaRPr lang="de-DE" sz="3000" b="1" dirty="0" smtClean="0"/>
          </a:p>
          <a:p>
            <a:endParaRPr lang="de-DE" sz="3000" b="1" dirty="0" smtClean="0"/>
          </a:p>
          <a:p>
            <a:endParaRPr lang="de-DE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175197"/>
            <a:ext cx="8335621" cy="8433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Nächste Arbeitsschritte</a:t>
            </a:r>
          </a:p>
          <a:p>
            <a:endParaRPr lang="de-DE" sz="3000" b="1" dirty="0" smtClean="0"/>
          </a:p>
          <a:p>
            <a:pPr marL="514350" indent="-514350">
              <a:buAutoNum type="arabicPeriod"/>
            </a:pPr>
            <a:r>
              <a:rPr lang="de-DE" sz="2200" b="1" dirty="0" smtClean="0"/>
              <a:t>Selbstständiges Arbeiten an den Arbeitsaufträgen</a:t>
            </a:r>
          </a:p>
          <a:p>
            <a:pPr marL="514350" indent="-514350"/>
            <a:r>
              <a:rPr lang="de-DE" sz="2200" dirty="0" smtClean="0"/>
              <a:t>	(Mittwochnachmittag, Donnerstagmorgen</a:t>
            </a:r>
            <a:r>
              <a:rPr lang="de-DE" sz="2200" dirty="0" smtClean="0"/>
              <a:t>) </a:t>
            </a:r>
          </a:p>
          <a:p>
            <a:pPr marL="514350" indent="-514350"/>
            <a:r>
              <a:rPr lang="de-DE" sz="2200" dirty="0" smtClean="0"/>
              <a:t>	</a:t>
            </a:r>
            <a:r>
              <a:rPr lang="de-DE" sz="2200" b="1" dirty="0" smtClean="0">
                <a:solidFill>
                  <a:srgbClr val="FF0000"/>
                </a:solidFill>
              </a:rPr>
              <a:t>Gruppenräume 262 und 263 stehen zur Verfügung!</a:t>
            </a:r>
          </a:p>
          <a:p>
            <a:pPr marL="514350" indent="-514350"/>
            <a:endParaRPr lang="de-DE" sz="2200" dirty="0" smtClean="0"/>
          </a:p>
          <a:p>
            <a:pPr marL="514350" indent="-514350"/>
            <a:r>
              <a:rPr lang="de-DE" sz="2200" b="1" dirty="0" err="1" smtClean="0">
                <a:solidFill>
                  <a:srgbClr val="0000FF"/>
                </a:solidFill>
              </a:rPr>
              <a:t>Deadline</a:t>
            </a:r>
            <a:r>
              <a:rPr lang="de-DE" sz="2200" b="1" dirty="0" smtClean="0">
                <a:solidFill>
                  <a:srgbClr val="0000FF"/>
                </a:solidFill>
              </a:rPr>
              <a:t> 1: Donnerstag 12.00: Aufträge </a:t>
            </a:r>
            <a:r>
              <a:rPr lang="de-DE" sz="2200" b="1" dirty="0" err="1" smtClean="0">
                <a:solidFill>
                  <a:srgbClr val="0000FF"/>
                </a:solidFill>
              </a:rPr>
              <a:t>gemäss</a:t>
            </a:r>
            <a:r>
              <a:rPr lang="de-DE" sz="2200" b="1" dirty="0" smtClean="0">
                <a:solidFill>
                  <a:srgbClr val="0000FF"/>
                </a:solidFill>
              </a:rPr>
              <a:t> Handout!</a:t>
            </a:r>
          </a:p>
          <a:p>
            <a:pPr marL="514350" indent="-514350"/>
            <a:endParaRPr lang="de-DE" sz="2200" dirty="0" smtClean="0"/>
          </a:p>
          <a:p>
            <a:pPr marL="514350" indent="-514350"/>
            <a:r>
              <a:rPr lang="de-DE" sz="2200" b="1" dirty="0" smtClean="0"/>
              <a:t>2. Wir treffen uns wieder: Morgen, </a:t>
            </a:r>
            <a:r>
              <a:rPr lang="de-DE" sz="2200" b="1" dirty="0" smtClean="0">
                <a:solidFill>
                  <a:srgbClr val="FF0000"/>
                </a:solidFill>
              </a:rPr>
              <a:t>Donnerstag um 13.00 Zimmer 245</a:t>
            </a:r>
          </a:p>
          <a:p>
            <a:pPr marL="514350" indent="-514350"/>
            <a:r>
              <a:rPr lang="de-DE" sz="2200" dirty="0" smtClean="0"/>
              <a:t>Dann haben Sie das gesamte Material für allfällige Experimente dabei!</a:t>
            </a:r>
          </a:p>
          <a:p>
            <a:pPr marL="514350" indent="-514350"/>
            <a:endParaRPr lang="de-DE" sz="500" dirty="0" smtClean="0"/>
          </a:p>
          <a:p>
            <a:pPr marL="514350" indent="-514350">
              <a:buFont typeface="Wingdings" pitchFamily="32" charset="2"/>
              <a:buChar char="à"/>
            </a:pPr>
            <a:r>
              <a:rPr lang="de-DE" sz="2200" dirty="0" smtClean="0">
                <a:sym typeface="Wingdings"/>
              </a:rPr>
              <a:t>Donnerstagnachmittag: </a:t>
            </a:r>
          </a:p>
          <a:p>
            <a:pPr marL="514350" indent="-514350"/>
            <a:endParaRPr lang="de-DE" sz="1000" dirty="0" smtClean="0">
              <a:sym typeface="Wingdings"/>
            </a:endParaRPr>
          </a:p>
          <a:p>
            <a:pPr marL="514350" indent="-514350"/>
            <a:r>
              <a:rPr lang="de-DE" sz="2200" dirty="0" smtClean="0">
                <a:sym typeface="Wingdings"/>
              </a:rPr>
              <a:t>Durchführung von Experimenten, Auswertung von Experimenten </a:t>
            </a:r>
          </a:p>
          <a:p>
            <a:pPr marL="514350" indent="-514350"/>
            <a:r>
              <a:rPr lang="de-DE" sz="2200" dirty="0" smtClean="0">
                <a:sym typeface="Wingdings"/>
              </a:rPr>
              <a:t>Vorbereitung der Präsentationen</a:t>
            </a:r>
          </a:p>
          <a:p>
            <a:pPr marL="514350" indent="-514350"/>
            <a:endParaRPr lang="de-DE" sz="1900" dirty="0" smtClean="0">
              <a:sym typeface="Wingdings"/>
            </a:endParaRPr>
          </a:p>
          <a:p>
            <a:pPr marL="514350" indent="-514350"/>
            <a:r>
              <a:rPr lang="de-DE" sz="2200" dirty="0" smtClean="0">
                <a:sym typeface="Wingdings"/>
              </a:rPr>
              <a:t>Orte:</a:t>
            </a:r>
          </a:p>
          <a:p>
            <a:pPr marL="514350" indent="-514350"/>
            <a:r>
              <a:rPr lang="de-DE" sz="2200" b="1" dirty="0" smtClean="0">
                <a:solidFill>
                  <a:srgbClr val="FF0000"/>
                </a:solidFill>
                <a:sym typeface="Wingdings"/>
              </a:rPr>
              <a:t>Zimmer 245</a:t>
            </a:r>
          </a:p>
          <a:p>
            <a:pPr marL="514350" indent="-514350"/>
            <a:r>
              <a:rPr lang="de-DE" sz="2200" b="1" dirty="0" smtClean="0">
                <a:solidFill>
                  <a:srgbClr val="FF0000"/>
                </a:solidFill>
                <a:sym typeface="Wingdings"/>
              </a:rPr>
              <a:t>PC Raum 215</a:t>
            </a:r>
          </a:p>
          <a:p>
            <a:pPr marL="514350" indent="-514350"/>
            <a:r>
              <a:rPr lang="de-DE" sz="2200" b="1" dirty="0" smtClean="0">
                <a:solidFill>
                  <a:srgbClr val="FF0000"/>
                </a:solidFill>
                <a:sym typeface="Wingdings"/>
              </a:rPr>
              <a:t>Extern (Strasse, Wald !)</a:t>
            </a:r>
            <a:endParaRPr lang="de-DE" sz="2200" b="1" dirty="0" smtClean="0">
              <a:solidFill>
                <a:srgbClr val="FF0000"/>
              </a:solidFill>
            </a:endParaRPr>
          </a:p>
          <a:p>
            <a:pPr marL="514350" indent="-514350"/>
            <a:endParaRPr lang="de-DE" sz="2200" dirty="0" smtClean="0"/>
          </a:p>
          <a:p>
            <a:pPr marL="514350" indent="-514350"/>
            <a:endParaRPr lang="de-DE" sz="2200" b="1" dirty="0" smtClean="0"/>
          </a:p>
          <a:p>
            <a:endParaRPr lang="de-DE" sz="3000" b="1" dirty="0" smtClean="0"/>
          </a:p>
          <a:p>
            <a:endParaRPr lang="de-DE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540136" y="408781"/>
            <a:ext cx="8335621" cy="9494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de-DE" sz="2200" dirty="0" smtClean="0"/>
              <a:t>3. Freitagmorgen: </a:t>
            </a:r>
          </a:p>
          <a:p>
            <a:pPr marL="514350" indent="-514350"/>
            <a:endParaRPr lang="de-DE" sz="1000" dirty="0" smtClean="0"/>
          </a:p>
          <a:p>
            <a:pPr marL="514350" indent="-514350"/>
            <a:r>
              <a:rPr lang="de-DE" sz="2200" dirty="0" smtClean="0"/>
              <a:t>Vorbereitung der Präsentationen, Auswertung der Experimente</a:t>
            </a:r>
          </a:p>
          <a:p>
            <a:pPr marL="514350" indent="-514350"/>
            <a:endParaRPr lang="de-DE" sz="2200" dirty="0" smtClean="0"/>
          </a:p>
          <a:p>
            <a:pPr marL="514350" indent="-514350"/>
            <a:r>
              <a:rPr lang="de-DE" sz="2200" b="1" dirty="0" err="1" smtClean="0">
                <a:solidFill>
                  <a:srgbClr val="0000FF"/>
                </a:solidFill>
              </a:rPr>
              <a:t>Deadline</a:t>
            </a:r>
            <a:r>
              <a:rPr lang="de-DE" sz="2200" b="1" dirty="0" smtClean="0">
                <a:solidFill>
                  <a:srgbClr val="0000FF"/>
                </a:solidFill>
              </a:rPr>
              <a:t> 2: </a:t>
            </a:r>
          </a:p>
          <a:p>
            <a:pPr marL="514350" indent="-514350"/>
            <a:r>
              <a:rPr lang="de-DE" sz="2200" b="1" dirty="0" smtClean="0">
                <a:solidFill>
                  <a:srgbClr val="0000FF"/>
                </a:solidFill>
              </a:rPr>
              <a:t>Freitag 15.00: Präsentationen (</a:t>
            </a:r>
            <a:r>
              <a:rPr lang="de-DE" sz="2200" b="1" dirty="0" err="1" smtClean="0">
                <a:solidFill>
                  <a:srgbClr val="0000FF"/>
                </a:solidFill>
              </a:rPr>
              <a:t>ppt</a:t>
            </a:r>
            <a:r>
              <a:rPr lang="de-DE" sz="2200" b="1" dirty="0" smtClean="0">
                <a:solidFill>
                  <a:srgbClr val="0000FF"/>
                </a:solidFill>
              </a:rPr>
              <a:t> oder PDF) auf den </a:t>
            </a:r>
            <a:r>
              <a:rPr lang="de-DE" sz="2200" b="1" dirty="0" err="1" smtClean="0">
                <a:solidFill>
                  <a:srgbClr val="0000FF"/>
                </a:solidFill>
              </a:rPr>
              <a:t>Wiki</a:t>
            </a:r>
            <a:r>
              <a:rPr lang="de-DE" sz="2200" b="1" dirty="0" smtClean="0">
                <a:solidFill>
                  <a:srgbClr val="0000FF"/>
                </a:solidFill>
              </a:rPr>
              <a:t> laden!</a:t>
            </a:r>
          </a:p>
          <a:p>
            <a:pPr marL="514350" indent="-514350"/>
            <a:endParaRPr lang="de-DE" sz="2200" b="1" dirty="0" smtClean="0">
              <a:solidFill>
                <a:srgbClr val="0000FF"/>
              </a:solidFill>
            </a:endParaRPr>
          </a:p>
          <a:p>
            <a:pPr marL="514350" indent="-514350"/>
            <a:endParaRPr lang="de-DE" sz="2200" b="1" dirty="0" smtClean="0">
              <a:solidFill>
                <a:srgbClr val="0000FF"/>
              </a:solidFill>
            </a:endParaRPr>
          </a:p>
          <a:p>
            <a:pPr marL="514350" indent="-514350"/>
            <a:endParaRPr lang="de-DE" sz="2200" b="1" dirty="0" smtClean="0">
              <a:solidFill>
                <a:srgbClr val="0000FF"/>
              </a:solidFill>
            </a:endParaRPr>
          </a:p>
          <a:p>
            <a:pPr marL="514350" indent="-514350"/>
            <a:r>
              <a:rPr lang="de-DE" sz="3500" b="1" dirty="0" smtClean="0"/>
              <a:t>4. Präsentationen: </a:t>
            </a:r>
            <a:r>
              <a:rPr lang="de-DE" sz="3500" b="1" dirty="0" smtClean="0">
                <a:solidFill>
                  <a:srgbClr val="FF0000"/>
                </a:solidFill>
              </a:rPr>
              <a:t>Freitag ab 15.00 </a:t>
            </a:r>
          </a:p>
          <a:p>
            <a:pPr marL="514350" indent="-514350"/>
            <a:endParaRPr lang="de-DE" sz="2200" b="1" dirty="0" smtClean="0">
              <a:solidFill>
                <a:srgbClr val="FF0000"/>
              </a:solidFill>
            </a:endParaRPr>
          </a:p>
          <a:p>
            <a:pPr marL="514350" indent="-514350"/>
            <a:r>
              <a:rPr lang="de-DE" sz="2200" b="1" dirty="0" smtClean="0">
                <a:solidFill>
                  <a:srgbClr val="FF0000"/>
                </a:solidFill>
              </a:rPr>
              <a:t>Auditorium 256</a:t>
            </a:r>
          </a:p>
          <a:p>
            <a:pPr marL="514350" indent="-514350"/>
            <a:endParaRPr lang="de-DE" sz="2200" b="1" dirty="0" smtClean="0">
              <a:solidFill>
                <a:srgbClr val="FF0000"/>
              </a:solidFill>
            </a:endParaRPr>
          </a:p>
          <a:p>
            <a:pPr marL="514350" indent="-514350">
              <a:buFont typeface="Arial"/>
              <a:buChar char="•"/>
            </a:pPr>
            <a:r>
              <a:rPr lang="de-DE" sz="2200" b="1" dirty="0" smtClean="0"/>
              <a:t>15 min pro Gruppe</a:t>
            </a:r>
          </a:p>
          <a:p>
            <a:pPr marL="514350" indent="-514350">
              <a:buFont typeface="Arial"/>
              <a:buChar char="•"/>
            </a:pPr>
            <a:r>
              <a:rPr lang="de-DE" sz="2200" b="1" dirty="0" smtClean="0"/>
              <a:t>Englisch</a:t>
            </a:r>
          </a:p>
          <a:p>
            <a:pPr marL="514350" indent="-514350">
              <a:buFont typeface="Arial"/>
              <a:buChar char="•"/>
            </a:pPr>
            <a:r>
              <a:rPr lang="de-DE" sz="2200" b="1" dirty="0" smtClean="0"/>
              <a:t>IB Lernende MÜSSEN präsentieren!!</a:t>
            </a:r>
            <a:endParaRPr lang="de-DE" sz="2200" b="1" dirty="0" smtClean="0">
              <a:solidFill>
                <a:srgbClr val="FF0000"/>
              </a:solidFill>
            </a:endParaRPr>
          </a:p>
          <a:p>
            <a:pPr marL="514350" indent="-514350">
              <a:buFont typeface="Arial"/>
              <a:buChar char="•"/>
            </a:pPr>
            <a:r>
              <a:rPr lang="de-DE" sz="2200" dirty="0" smtClean="0">
                <a:solidFill>
                  <a:srgbClr val="008000"/>
                </a:solidFill>
              </a:rPr>
              <a:t>Gäste (Eltern, Geschwister, Grosseltern, Schatz, Freundin, Kollegen, Nachbarn...) willkommen </a:t>
            </a:r>
          </a:p>
          <a:p>
            <a:pPr marL="514350" indent="-514350"/>
            <a:endParaRPr lang="de-DE" sz="2200" b="1" dirty="0" smtClean="0">
              <a:solidFill>
                <a:srgbClr val="FF0000"/>
              </a:solidFill>
            </a:endParaRPr>
          </a:p>
          <a:p>
            <a:pPr marL="514350" indent="-514350"/>
            <a:endParaRPr lang="de-DE" sz="2200" b="1" dirty="0" smtClean="0">
              <a:solidFill>
                <a:srgbClr val="FF0000"/>
              </a:solidFill>
            </a:endParaRPr>
          </a:p>
          <a:p>
            <a:pPr marL="514350" indent="-514350"/>
            <a:endParaRPr lang="de-DE" sz="2200" b="1" dirty="0" smtClean="0">
              <a:solidFill>
                <a:srgbClr val="0000FF"/>
              </a:solidFill>
            </a:endParaRPr>
          </a:p>
          <a:p>
            <a:pPr marL="514350" indent="-514350"/>
            <a:endParaRPr lang="de-DE" sz="2200" b="1" dirty="0" smtClean="0">
              <a:solidFill>
                <a:srgbClr val="0000FF"/>
              </a:solidFill>
            </a:endParaRPr>
          </a:p>
          <a:p>
            <a:pPr marL="514350" indent="-514350"/>
            <a:endParaRPr lang="de-DE" sz="2200" b="1" dirty="0" smtClean="0">
              <a:solidFill>
                <a:srgbClr val="0000FF"/>
              </a:solidFill>
            </a:endParaRPr>
          </a:p>
          <a:p>
            <a:pPr marL="514350" indent="-514350"/>
            <a:endParaRPr lang="de-DE" sz="2200" dirty="0" smtClean="0"/>
          </a:p>
          <a:p>
            <a:pPr marL="514350" indent="-514350"/>
            <a:endParaRPr lang="de-DE" sz="2200" b="1" dirty="0" smtClean="0"/>
          </a:p>
          <a:p>
            <a:endParaRPr lang="de-DE" sz="3000" b="1" dirty="0" smtClean="0"/>
          </a:p>
          <a:p>
            <a:endParaRPr lang="de-DE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35764" y="277389"/>
            <a:ext cx="823673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„Group 4 Project“</a:t>
            </a:r>
          </a:p>
          <a:p>
            <a:endParaRPr lang="de-DE" sz="2200" b="1" dirty="0" smtClean="0"/>
          </a:p>
          <a:p>
            <a:r>
              <a:rPr lang="de-DE" sz="2200" b="1" dirty="0" smtClean="0"/>
              <a:t>Leitung: </a:t>
            </a:r>
            <a:r>
              <a:rPr lang="de-DE" sz="2200" dirty="0" err="1" smtClean="0"/>
              <a:t>Carissa</a:t>
            </a:r>
            <a:r>
              <a:rPr lang="de-DE" sz="2200" dirty="0" smtClean="0"/>
              <a:t> </a:t>
            </a:r>
            <a:r>
              <a:rPr lang="de-DE" sz="2200" dirty="0" err="1" smtClean="0"/>
              <a:t>Fletcher</a:t>
            </a:r>
            <a:r>
              <a:rPr lang="de-DE" sz="2200" dirty="0" smtClean="0"/>
              <a:t>, Karin </a:t>
            </a:r>
            <a:r>
              <a:rPr lang="de-DE" sz="2200" dirty="0" err="1" smtClean="0"/>
              <a:t>Schläpfer</a:t>
            </a:r>
            <a:endParaRPr lang="de-DE" sz="2200" dirty="0" smtClean="0"/>
          </a:p>
          <a:p>
            <a:endParaRPr lang="de-DE" sz="2200" dirty="0" smtClean="0"/>
          </a:p>
          <a:p>
            <a:r>
              <a:rPr lang="de-DE" sz="2200" dirty="0" smtClean="0"/>
              <a:t>Interdisziplinäres Projekt (Bio, Chemie, Physik)</a:t>
            </a:r>
          </a:p>
          <a:p>
            <a:endParaRPr lang="de-DE" sz="2200" dirty="0" smtClean="0"/>
          </a:p>
          <a:p>
            <a:r>
              <a:rPr lang="de-DE" sz="2200" dirty="0" smtClean="0"/>
              <a:t>Lernende der IB Klasse werden bewertet </a:t>
            </a:r>
          </a:p>
          <a:p>
            <a:r>
              <a:rPr lang="de-DE" sz="2200" dirty="0" smtClean="0"/>
              <a:t>(„Personal </a:t>
            </a:r>
            <a:r>
              <a:rPr lang="de-DE" sz="2200" dirty="0" err="1" smtClean="0"/>
              <a:t>skills</a:t>
            </a:r>
            <a:r>
              <a:rPr lang="de-DE" sz="2200" dirty="0" smtClean="0"/>
              <a:t>“ Vgl. S. 2 des Handouts)</a:t>
            </a:r>
          </a:p>
          <a:p>
            <a:endParaRPr lang="de-DE" sz="2200" dirty="0" smtClean="0"/>
          </a:p>
          <a:p>
            <a:r>
              <a:rPr lang="de-DE" sz="2200" dirty="0" smtClean="0"/>
              <a:t>Inhalt: Recherchieren, Experimentieren... </a:t>
            </a:r>
          </a:p>
          <a:p>
            <a:endParaRPr lang="de-DE" sz="2200" dirty="0" smtClean="0"/>
          </a:p>
          <a:p>
            <a:endParaRPr lang="de-DE" sz="2200" dirty="0" smtClean="0"/>
          </a:p>
          <a:p>
            <a:r>
              <a:rPr lang="de-DE" sz="2200" b="1" dirty="0" smtClean="0"/>
              <a:t>„Endprodukt“</a:t>
            </a:r>
          </a:p>
          <a:p>
            <a:endParaRPr lang="de-DE" sz="1000" b="1" dirty="0" smtClean="0"/>
          </a:p>
          <a:p>
            <a:r>
              <a:rPr lang="de-DE" sz="2200" dirty="0" smtClean="0"/>
              <a:t>15 min Vortrag auf ENGLISCH (Freitag ab 15.00),</a:t>
            </a:r>
          </a:p>
          <a:p>
            <a:r>
              <a:rPr lang="de-DE" sz="2200" dirty="0" err="1" smtClean="0"/>
              <a:t>a</a:t>
            </a:r>
            <a:r>
              <a:rPr lang="de-DE" sz="2200" dirty="0" err="1" smtClean="0"/>
              <a:t>nschliessende</a:t>
            </a:r>
            <a:r>
              <a:rPr lang="de-DE" sz="2200" dirty="0" smtClean="0"/>
              <a:t> Diskussion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35764" y="277389"/>
            <a:ext cx="8236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Energieproduktion weltweit</a:t>
            </a: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260" y="1079569"/>
            <a:ext cx="9266260" cy="4427213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934289" y="5655031"/>
            <a:ext cx="602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tRÖE</a:t>
            </a:r>
            <a:r>
              <a:rPr lang="de-DE" dirty="0" smtClean="0"/>
              <a:t> = Tonnen Rohöleinheiten = Maas für Energieproduktion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77367" y="112125"/>
            <a:ext cx="9912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Fossile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Brennstoffe</a:t>
            </a:r>
            <a:r>
              <a:rPr lang="en-GB" sz="3000" b="1" dirty="0" smtClean="0"/>
              <a:t> – </a:t>
            </a:r>
            <a:r>
              <a:rPr lang="en-GB" sz="3000" b="1" dirty="0" err="1" smtClean="0"/>
              <a:t>Erdöl</a:t>
            </a:r>
            <a:endParaRPr lang="en-GB" sz="3000" b="1" dirty="0" smtClean="0"/>
          </a:p>
        </p:txBody>
      </p:sp>
      <p:pic>
        <p:nvPicPr>
          <p:cNvPr id="3" name="Bild 2" descr="oil_reserv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685800"/>
            <a:ext cx="7975600" cy="6075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77367" y="112125"/>
            <a:ext cx="9912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Fossile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Brennstoffe</a:t>
            </a:r>
            <a:r>
              <a:rPr lang="en-GB" sz="3000" b="1" dirty="0" smtClean="0"/>
              <a:t> – </a:t>
            </a:r>
            <a:r>
              <a:rPr lang="en-GB" sz="3000" b="1" dirty="0" err="1" smtClean="0"/>
              <a:t>Erdöl</a:t>
            </a:r>
            <a:r>
              <a:rPr lang="en-GB" sz="3000" b="1" dirty="0" smtClean="0"/>
              <a:t> </a:t>
            </a:r>
            <a:endParaRPr lang="en-GB" sz="3000" b="1" dirty="0"/>
          </a:p>
        </p:txBody>
      </p:sp>
      <p:pic>
        <p:nvPicPr>
          <p:cNvPr id="5" name="Bild 4" descr="Deepwater_Oilreserv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666123"/>
            <a:ext cx="6807200" cy="5419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77367" y="112125"/>
            <a:ext cx="9912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Fossile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Brennstoffe</a:t>
            </a:r>
            <a:r>
              <a:rPr lang="en-GB" sz="3000" b="1" dirty="0" smtClean="0"/>
              <a:t> – </a:t>
            </a:r>
            <a:r>
              <a:rPr lang="en-GB" sz="3000" b="1" dirty="0" err="1" smtClean="0"/>
              <a:t>Erdöl</a:t>
            </a:r>
            <a:r>
              <a:rPr lang="en-GB" sz="3000" b="1" dirty="0" smtClean="0"/>
              <a:t> </a:t>
            </a:r>
            <a:endParaRPr lang="en-GB" sz="3000" b="1" dirty="0"/>
          </a:p>
        </p:txBody>
      </p:sp>
      <p:pic>
        <p:nvPicPr>
          <p:cNvPr id="4" name="Bild 3" descr="platform_depth_illustr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42" y="666122"/>
            <a:ext cx="8259657" cy="5099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35764" y="277389"/>
            <a:ext cx="8236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 dirty="0" smtClean="0"/>
              <a:t>Fossile Brennstoffe</a:t>
            </a:r>
          </a:p>
        </p:txBody>
      </p:sp>
      <p:pic>
        <p:nvPicPr>
          <p:cNvPr id="5" name="Bild 4" descr="deep_water_horiz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34" y="831386"/>
            <a:ext cx="7795481" cy="584661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42334" y="831387"/>
            <a:ext cx="43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Deep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water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horizon</a:t>
            </a:r>
            <a:r>
              <a:rPr lang="de-DE" dirty="0" smtClean="0">
                <a:solidFill>
                  <a:schemeClr val="bg1"/>
                </a:solidFill>
              </a:rPr>
              <a:t> – </a:t>
            </a:r>
            <a:r>
              <a:rPr lang="de-DE" dirty="0" err="1" smtClean="0">
                <a:solidFill>
                  <a:schemeClr val="bg1"/>
                </a:solidFill>
              </a:rPr>
              <a:t>oil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spill</a:t>
            </a:r>
            <a:r>
              <a:rPr lang="de-DE" dirty="0" smtClean="0">
                <a:solidFill>
                  <a:schemeClr val="bg1"/>
                </a:solidFill>
              </a:rPr>
              <a:t> in 2010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" name="Bild 6" descr="ölpest_pelik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66" y="3118748"/>
            <a:ext cx="7108056" cy="3559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coal-form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932" y="500717"/>
            <a:ext cx="5816093" cy="636411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77367" y="112125"/>
            <a:ext cx="9912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Fossile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Brennstoffe</a:t>
            </a:r>
            <a:r>
              <a:rPr lang="en-GB" sz="3000" b="1" dirty="0" smtClean="0"/>
              <a:t> - </a:t>
            </a:r>
            <a:r>
              <a:rPr lang="en-GB" sz="3000" b="1" dirty="0" err="1" smtClean="0"/>
              <a:t>Kohle</a:t>
            </a:r>
            <a:endParaRPr lang="en-GB" sz="3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6364112" y="2060224"/>
            <a:ext cx="607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dirty="0" smtClean="0"/>
              <a:t>(Torf)</a:t>
            </a:r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77367" y="112125"/>
            <a:ext cx="9912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err="1" smtClean="0"/>
              <a:t>Fossile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Brennstoffe</a:t>
            </a:r>
            <a:r>
              <a:rPr lang="en-GB" sz="3000" b="1" dirty="0" smtClean="0"/>
              <a:t> – </a:t>
            </a:r>
            <a:r>
              <a:rPr lang="en-GB" sz="3000" b="1" dirty="0" err="1" smtClean="0"/>
              <a:t>Wie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lange</a:t>
            </a:r>
            <a:r>
              <a:rPr lang="en-GB" sz="3000" b="1" dirty="0" smtClean="0"/>
              <a:t> </a:t>
            </a:r>
            <a:r>
              <a:rPr lang="en-GB" sz="3000" b="1" dirty="0" err="1" smtClean="0"/>
              <a:t>noch</a:t>
            </a:r>
            <a:r>
              <a:rPr lang="en-GB" sz="3000" b="1" dirty="0" smtClean="0"/>
              <a:t>??</a:t>
            </a:r>
            <a:endParaRPr lang="en-GB" sz="3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6364112" y="2060224"/>
            <a:ext cx="6079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dirty="0" smtClean="0"/>
              <a:t>(Torf)</a:t>
            </a:r>
            <a:endParaRPr lang="de-DE" sz="1500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933" y="1230046"/>
            <a:ext cx="9076656" cy="4595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701</Words>
  <Application>Microsoft Macintosh PowerPoint</Application>
  <PresentationFormat>Bildschirmpräsentation (4:3)</PresentationFormat>
  <Paragraphs>178</Paragraphs>
  <Slides>19</Slides>
  <Notes>9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Office-Design</vt:lpstr>
      <vt:lpstr> Die globale Energiekrise?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Energie... </dc:title>
  <dc:creator>Internet</dc:creator>
  <cp:lastModifiedBy>Internet</cp:lastModifiedBy>
  <cp:revision>11</cp:revision>
  <dcterms:created xsi:type="dcterms:W3CDTF">2011-10-05T08:33:44Z</dcterms:created>
  <dcterms:modified xsi:type="dcterms:W3CDTF">2011-10-05T08:39:59Z</dcterms:modified>
</cp:coreProperties>
</file>